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8288000" cy="10287000"/>
  <p:notesSz cx="6858000" cy="9144000"/>
  <p:embeddedFontLst>
    <p:embeddedFont>
      <p:font typeface="Asap" panose="020B0604020202020204" charset="0"/>
      <p:regular r:id="rId32"/>
    </p:embeddedFont>
    <p:embeddedFont>
      <p:font typeface="Asap Bold" panose="020B0604020202020204" charset="0"/>
      <p:regular r:id="rId33"/>
    </p:embeddedFont>
    <p:embeddedFont>
      <p:font typeface="DM Sans" charset="0"/>
      <p:regular r:id="rId34"/>
    </p:embeddedFont>
    <p:embeddedFont>
      <p:font typeface="Oswald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76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538330" y="2719355"/>
            <a:ext cx="11932267" cy="5844140"/>
            <a:chOff x="0" y="0"/>
            <a:chExt cx="2304315" cy="11285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04315" cy="1128599"/>
            </a:xfrm>
            <a:custGeom>
              <a:avLst/>
              <a:gdLst/>
              <a:ahLst/>
              <a:cxnLst/>
              <a:rect l="l" t="t" r="r" b="b"/>
              <a:pathLst>
                <a:path w="2304315" h="1128599">
                  <a:moveTo>
                    <a:pt x="0" y="0"/>
                  </a:moveTo>
                  <a:lnTo>
                    <a:pt x="2304315" y="0"/>
                  </a:lnTo>
                  <a:lnTo>
                    <a:pt x="2304315" y="1128599"/>
                  </a:lnTo>
                  <a:lnTo>
                    <a:pt x="0" y="1128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304315" cy="1147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56512" y="2858936"/>
            <a:ext cx="10357263" cy="5560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37"/>
              </a:lnSpc>
            </a:pPr>
            <a:r>
              <a:rPr lang="en-US" sz="7997" spc="783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SIEM &amp; XDR PROTECTION FOR ENDPOINTS WITH WAZUH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05634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29562" y="1438669"/>
            <a:ext cx="1617256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25"/>
              </a:lnSpc>
              <a:spcBef>
                <a:spcPct val="0"/>
              </a:spcBef>
            </a:pPr>
            <a:r>
              <a:rPr lang="en-US" sz="3500" spc="21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Information about the attack is logged and displayed in the dashboard of the Wazuh server.</a:t>
            </a:r>
          </a:p>
        </p:txBody>
      </p:sp>
      <p:sp>
        <p:nvSpPr>
          <p:cNvPr id="7" name="Freeform 7"/>
          <p:cNvSpPr/>
          <p:nvPr/>
        </p:nvSpPr>
        <p:spPr>
          <a:xfrm>
            <a:off x="629562" y="2760774"/>
            <a:ext cx="11658657" cy="7361014"/>
          </a:xfrm>
          <a:custGeom>
            <a:avLst/>
            <a:gdLst/>
            <a:ahLst/>
            <a:cxnLst/>
            <a:rect l="l" t="t" r="r" b="b"/>
            <a:pathLst>
              <a:path w="11658657" h="7361014">
                <a:moveTo>
                  <a:pt x="0" y="0"/>
                </a:moveTo>
                <a:lnTo>
                  <a:pt x="11658657" y="0"/>
                </a:lnTo>
                <a:lnTo>
                  <a:pt x="11658657" y="7361014"/>
                </a:lnTo>
                <a:lnTo>
                  <a:pt x="0" y="7361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87140" y="274320"/>
            <a:ext cx="15281417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0"/>
              </a:lnSpc>
            </a:pPr>
            <a:r>
              <a:rPr lang="en-US" sz="4500" b="1" spc="23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1.CHECK THE PUSH LOG ACTIVITY TO THE WAZUH SERVER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05634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87140" y="1511650"/>
            <a:ext cx="1652605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25"/>
              </a:lnSpc>
              <a:spcBef>
                <a:spcPct val="0"/>
              </a:spcBef>
            </a:pPr>
            <a:r>
              <a:rPr lang="en-US" sz="3500" spc="21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Perform a SQL Injection attack on a machine that installs DVWA. This attack is blocked and logged by Mod Security.</a:t>
            </a:r>
          </a:p>
        </p:txBody>
      </p:sp>
      <p:sp>
        <p:nvSpPr>
          <p:cNvPr id="7" name="Freeform 7"/>
          <p:cNvSpPr/>
          <p:nvPr/>
        </p:nvSpPr>
        <p:spPr>
          <a:xfrm>
            <a:off x="487140" y="3152839"/>
            <a:ext cx="10396598" cy="6890769"/>
          </a:xfrm>
          <a:custGeom>
            <a:avLst/>
            <a:gdLst/>
            <a:ahLst/>
            <a:cxnLst/>
            <a:rect l="l" t="t" r="r" b="b"/>
            <a:pathLst>
              <a:path w="10396598" h="6890769">
                <a:moveTo>
                  <a:pt x="0" y="0"/>
                </a:moveTo>
                <a:lnTo>
                  <a:pt x="10396599" y="0"/>
                </a:lnTo>
                <a:lnTo>
                  <a:pt x="10396599" y="6890769"/>
                </a:lnTo>
                <a:lnTo>
                  <a:pt x="0" y="6890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361399" y="3995332"/>
            <a:ext cx="12263637" cy="3559599"/>
          </a:xfrm>
          <a:custGeom>
            <a:avLst/>
            <a:gdLst/>
            <a:ahLst/>
            <a:cxnLst/>
            <a:rect l="l" t="t" r="r" b="b"/>
            <a:pathLst>
              <a:path w="12263637" h="3559599">
                <a:moveTo>
                  <a:pt x="0" y="0"/>
                </a:moveTo>
                <a:lnTo>
                  <a:pt x="12263637" y="0"/>
                </a:lnTo>
                <a:lnTo>
                  <a:pt x="12263637" y="3559599"/>
                </a:lnTo>
                <a:lnTo>
                  <a:pt x="0" y="35595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87140" y="274320"/>
            <a:ext cx="15281417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0"/>
              </a:lnSpc>
            </a:pPr>
            <a:r>
              <a:rPr lang="en-US" sz="4500" b="1" spc="23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1.CHECK THE PUSH LOG ACTIVITY TO THE WAZUH SERVER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476644" y="-4583659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210725" y="5151970"/>
            <a:ext cx="4925605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25"/>
              </a:lnSpc>
              <a:spcBef>
                <a:spcPct val="0"/>
              </a:spcBef>
            </a:pPr>
            <a:r>
              <a:rPr lang="en-US" sz="3500" spc="21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Logs on Mod Security are pushed to the dashboard of Wazuh Server.</a:t>
            </a:r>
          </a:p>
        </p:txBody>
      </p:sp>
      <p:sp>
        <p:nvSpPr>
          <p:cNvPr id="7" name="Freeform 7"/>
          <p:cNvSpPr/>
          <p:nvPr/>
        </p:nvSpPr>
        <p:spPr>
          <a:xfrm>
            <a:off x="487140" y="1797305"/>
            <a:ext cx="13986692" cy="1434532"/>
          </a:xfrm>
          <a:custGeom>
            <a:avLst/>
            <a:gdLst/>
            <a:ahLst/>
            <a:cxnLst/>
            <a:rect l="l" t="t" r="r" b="b"/>
            <a:pathLst>
              <a:path w="13986692" h="1434532">
                <a:moveTo>
                  <a:pt x="0" y="0"/>
                </a:moveTo>
                <a:lnTo>
                  <a:pt x="13986692" y="0"/>
                </a:lnTo>
                <a:lnTo>
                  <a:pt x="13986692" y="1434533"/>
                </a:lnTo>
                <a:lnTo>
                  <a:pt x="0" y="14345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87140" y="3784937"/>
            <a:ext cx="12517185" cy="5725810"/>
          </a:xfrm>
          <a:custGeom>
            <a:avLst/>
            <a:gdLst/>
            <a:ahLst/>
            <a:cxnLst/>
            <a:rect l="l" t="t" r="r" b="b"/>
            <a:pathLst>
              <a:path w="12517185" h="5725810">
                <a:moveTo>
                  <a:pt x="0" y="0"/>
                </a:moveTo>
                <a:lnTo>
                  <a:pt x="12517185" y="0"/>
                </a:lnTo>
                <a:lnTo>
                  <a:pt x="12517185" y="5725810"/>
                </a:lnTo>
                <a:lnTo>
                  <a:pt x="0" y="57258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87140" y="490476"/>
            <a:ext cx="15281417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0"/>
              </a:lnSpc>
            </a:pPr>
            <a:r>
              <a:rPr lang="en-US" sz="4500" b="1" spc="23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1.CHECK THE PUSH LOG ACTIVITY TO THE WAZUH SERVER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87140" y="460058"/>
            <a:ext cx="16482019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9"/>
              </a:lnSpc>
            </a:pPr>
            <a:r>
              <a:rPr lang="en-US" sz="4500" b="1" spc="23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2. BLOCK DVWA ACCESS FROM NON-AGENT MACHINES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7140" y="1602299"/>
            <a:ext cx="17021712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5"/>
              </a:lnSpc>
              <a:spcBef>
                <a:spcPct val="0"/>
              </a:spcBef>
            </a:pPr>
            <a:r>
              <a:rPr lang="en-US" sz="3500" spc="21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Configure Mod Security rules to ensure that only machines with the Wazuh agent installed can access the DVWA web resource.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7140" y="3486350"/>
            <a:ext cx="14379836" cy="464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Linux client and DVWA machines with Wazuh agent installed.</a:t>
            </a:r>
          </a:p>
        </p:txBody>
      </p:sp>
      <p:sp>
        <p:nvSpPr>
          <p:cNvPr id="8" name="Freeform 8"/>
          <p:cNvSpPr/>
          <p:nvPr/>
        </p:nvSpPr>
        <p:spPr>
          <a:xfrm>
            <a:off x="418938" y="4587717"/>
            <a:ext cx="15417105" cy="4727912"/>
          </a:xfrm>
          <a:custGeom>
            <a:avLst/>
            <a:gdLst/>
            <a:ahLst/>
            <a:cxnLst/>
            <a:rect l="l" t="t" r="r" b="b"/>
            <a:pathLst>
              <a:path w="15417105" h="4727912">
                <a:moveTo>
                  <a:pt x="0" y="0"/>
                </a:moveTo>
                <a:lnTo>
                  <a:pt x="15417105" y="0"/>
                </a:lnTo>
                <a:lnTo>
                  <a:pt x="15417105" y="4727912"/>
                </a:lnTo>
                <a:lnTo>
                  <a:pt x="0" y="4727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05634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87140" y="1483651"/>
            <a:ext cx="16182174" cy="464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The attacker can ping the DVWA machine but cannot access the web resource</a:t>
            </a:r>
          </a:p>
        </p:txBody>
      </p:sp>
      <p:sp>
        <p:nvSpPr>
          <p:cNvPr id="7" name="Freeform 7"/>
          <p:cNvSpPr/>
          <p:nvPr/>
        </p:nvSpPr>
        <p:spPr>
          <a:xfrm>
            <a:off x="487140" y="2180156"/>
            <a:ext cx="13764158" cy="7971803"/>
          </a:xfrm>
          <a:custGeom>
            <a:avLst/>
            <a:gdLst/>
            <a:ahLst/>
            <a:cxnLst/>
            <a:rect l="l" t="t" r="r" b="b"/>
            <a:pathLst>
              <a:path w="13764158" h="7971803">
                <a:moveTo>
                  <a:pt x="0" y="0"/>
                </a:moveTo>
                <a:lnTo>
                  <a:pt x="13764159" y="0"/>
                </a:lnTo>
                <a:lnTo>
                  <a:pt x="13764159" y="7971803"/>
                </a:lnTo>
                <a:lnTo>
                  <a:pt x="0" y="79718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87140" y="460058"/>
            <a:ext cx="16482019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9"/>
              </a:lnSpc>
            </a:pPr>
            <a:r>
              <a:rPr lang="en-US" sz="4500" b="1" spc="23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2. BLOCK DVWA ACCESS FROM NON-AGENT MACHINES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05634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471850" y="1950690"/>
            <a:ext cx="5501152" cy="132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339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Logs alert about the access of the machine without the agent attached</a:t>
            </a:r>
          </a:p>
        </p:txBody>
      </p:sp>
      <p:sp>
        <p:nvSpPr>
          <p:cNvPr id="7" name="Freeform 7"/>
          <p:cNvSpPr/>
          <p:nvPr/>
        </p:nvSpPr>
        <p:spPr>
          <a:xfrm>
            <a:off x="290257" y="1563975"/>
            <a:ext cx="11811676" cy="1708150"/>
          </a:xfrm>
          <a:custGeom>
            <a:avLst/>
            <a:gdLst/>
            <a:ahLst/>
            <a:cxnLst/>
            <a:rect l="l" t="t" r="r" b="b"/>
            <a:pathLst>
              <a:path w="11811676" h="1708150">
                <a:moveTo>
                  <a:pt x="0" y="0"/>
                </a:moveTo>
                <a:lnTo>
                  <a:pt x="11811676" y="0"/>
                </a:lnTo>
                <a:lnTo>
                  <a:pt x="11811676" y="1708150"/>
                </a:lnTo>
                <a:lnTo>
                  <a:pt x="0" y="1708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87140" y="3538825"/>
            <a:ext cx="9435642" cy="6466969"/>
          </a:xfrm>
          <a:custGeom>
            <a:avLst/>
            <a:gdLst/>
            <a:ahLst/>
            <a:cxnLst/>
            <a:rect l="l" t="t" r="r" b="b"/>
            <a:pathLst>
              <a:path w="9435642" h="6466969">
                <a:moveTo>
                  <a:pt x="0" y="0"/>
                </a:moveTo>
                <a:lnTo>
                  <a:pt x="9435642" y="0"/>
                </a:lnTo>
                <a:lnTo>
                  <a:pt x="9435642" y="6466969"/>
                </a:lnTo>
                <a:lnTo>
                  <a:pt x="0" y="64669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23280" y="5658886"/>
            <a:ext cx="7500170" cy="89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339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The attacker can only access DVWA by connecting to the client via SSH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7140" y="460058"/>
            <a:ext cx="16482019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9"/>
              </a:lnSpc>
            </a:pPr>
            <a:r>
              <a:rPr lang="en-US" sz="4500" b="1" spc="23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2. BLOCK DVWA ACCESS FROM NON-AGENT MACHINES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05634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21277" y="3257972"/>
            <a:ext cx="15692482" cy="6699227"/>
          </a:xfrm>
          <a:custGeom>
            <a:avLst/>
            <a:gdLst/>
            <a:ahLst/>
            <a:cxnLst/>
            <a:rect l="l" t="t" r="r" b="b"/>
            <a:pathLst>
              <a:path w="15692482" h="6699227">
                <a:moveTo>
                  <a:pt x="0" y="0"/>
                </a:moveTo>
                <a:lnTo>
                  <a:pt x="15692482" y="0"/>
                </a:lnTo>
                <a:lnTo>
                  <a:pt x="15692482" y="6699227"/>
                </a:lnTo>
                <a:lnTo>
                  <a:pt x="0" y="6699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21277" y="1865047"/>
            <a:ext cx="16347883" cy="89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339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The attacker's SSH connection is also logged, we can trace the attacker's IP as 10.81.7.100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7140" y="460058"/>
            <a:ext cx="16482019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9"/>
              </a:lnSpc>
            </a:pPr>
            <a:r>
              <a:rPr lang="en-US" sz="4500" b="1" spc="23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2. BLOCK DVWA ACCESS FROM NON-AGENT MACHINES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05634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87140" y="460058"/>
            <a:ext cx="152154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9"/>
              </a:lnSpc>
            </a:pPr>
            <a:r>
              <a:rPr lang="en-US" sz="4500" b="1" spc="23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3. MONITORING LINUX COMMANDS ON AGENT MACHINES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2427" y="1800339"/>
            <a:ext cx="16171173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8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Track all orders executed on the agent machine through the </a:t>
            </a:r>
            <a:r>
              <a:rPr lang="en-US" sz="3999" b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auditd </a:t>
            </a:r>
            <a:r>
              <a:rPr lang="en-US" sz="39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tool</a:t>
            </a:r>
          </a:p>
        </p:txBody>
      </p:sp>
      <p:sp>
        <p:nvSpPr>
          <p:cNvPr id="8" name="Freeform 8"/>
          <p:cNvSpPr/>
          <p:nvPr/>
        </p:nvSpPr>
        <p:spPr>
          <a:xfrm>
            <a:off x="199085" y="2886428"/>
            <a:ext cx="12883543" cy="6516755"/>
          </a:xfrm>
          <a:custGeom>
            <a:avLst/>
            <a:gdLst/>
            <a:ahLst/>
            <a:cxnLst/>
            <a:rect l="l" t="t" r="r" b="b"/>
            <a:pathLst>
              <a:path w="12883543" h="6516755">
                <a:moveTo>
                  <a:pt x="0" y="0"/>
                </a:moveTo>
                <a:lnTo>
                  <a:pt x="12883543" y="0"/>
                </a:lnTo>
                <a:lnTo>
                  <a:pt x="12883543" y="6516755"/>
                </a:lnTo>
                <a:lnTo>
                  <a:pt x="0" y="65167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3366089" y="3892130"/>
            <a:ext cx="4672922" cy="245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38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Log commands from the system running in the background, OS, system health check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05634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52427" y="2915025"/>
            <a:ext cx="10551298" cy="3174831"/>
          </a:xfrm>
          <a:custGeom>
            <a:avLst/>
            <a:gdLst/>
            <a:ahLst/>
            <a:cxnLst/>
            <a:rect l="l" t="t" r="r" b="b"/>
            <a:pathLst>
              <a:path w="10551298" h="3174831">
                <a:moveTo>
                  <a:pt x="0" y="0"/>
                </a:moveTo>
                <a:lnTo>
                  <a:pt x="10551299" y="0"/>
                </a:lnTo>
                <a:lnTo>
                  <a:pt x="10551299" y="3174831"/>
                </a:lnTo>
                <a:lnTo>
                  <a:pt x="0" y="31748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52427" y="7470395"/>
            <a:ext cx="10983074" cy="1437330"/>
          </a:xfrm>
          <a:custGeom>
            <a:avLst/>
            <a:gdLst/>
            <a:ahLst/>
            <a:cxnLst/>
            <a:rect l="l" t="t" r="r" b="b"/>
            <a:pathLst>
              <a:path w="10983074" h="1437330">
                <a:moveTo>
                  <a:pt x="0" y="0"/>
                </a:moveTo>
                <a:lnTo>
                  <a:pt x="10983074" y="0"/>
                </a:lnTo>
                <a:lnTo>
                  <a:pt x="10983074" y="1437330"/>
                </a:lnTo>
                <a:lnTo>
                  <a:pt x="0" y="143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52427" y="1762500"/>
            <a:ext cx="16806873" cy="89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339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Customize the ossec configuration to create a list of suspicious commands, Wazuh will alert you specifically if the agent executes these commands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2427" y="6728031"/>
            <a:ext cx="8403436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38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Try executing the netcat command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7140" y="460058"/>
            <a:ext cx="152154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9"/>
              </a:lnSpc>
            </a:pPr>
            <a:r>
              <a:rPr lang="en-US" sz="4500" b="1" spc="23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3. MONITORING LINUX COMMANDS ON AGENT MACHINES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05634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16446" y="2381994"/>
            <a:ext cx="12878592" cy="7765033"/>
          </a:xfrm>
          <a:custGeom>
            <a:avLst/>
            <a:gdLst/>
            <a:ahLst/>
            <a:cxnLst/>
            <a:rect l="l" t="t" r="r" b="b"/>
            <a:pathLst>
              <a:path w="12878592" h="7765033">
                <a:moveTo>
                  <a:pt x="0" y="0"/>
                </a:moveTo>
                <a:lnTo>
                  <a:pt x="12878591" y="0"/>
                </a:lnTo>
                <a:lnTo>
                  <a:pt x="12878591" y="7765033"/>
                </a:lnTo>
                <a:lnTo>
                  <a:pt x="0" y="77650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16446" y="1693504"/>
            <a:ext cx="1956509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38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Result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AD524045-6785-1B9B-DD4B-76FF7ADDC4BF}"/>
              </a:ext>
            </a:extLst>
          </p:cNvPr>
          <p:cNvSpPr txBox="1"/>
          <p:nvPr/>
        </p:nvSpPr>
        <p:spPr>
          <a:xfrm>
            <a:off x="487140" y="460058"/>
            <a:ext cx="152154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9"/>
              </a:lnSpc>
            </a:pPr>
            <a:r>
              <a:rPr lang="en-US" sz="4500" b="1" spc="23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3. MONITORING LINUX COMMANDS ON AGENT MACHINES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160265" y="5820549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035044" y="2829019"/>
            <a:ext cx="1400485" cy="4868891"/>
            <a:chOff x="0" y="0"/>
            <a:chExt cx="368852" cy="12823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282342"/>
            </a:xfrm>
            <a:custGeom>
              <a:avLst/>
              <a:gdLst/>
              <a:ahLst/>
              <a:cxnLst/>
              <a:rect l="l" t="t" r="r" b="b"/>
              <a:pathLst>
                <a:path w="368852" h="1282342">
                  <a:moveTo>
                    <a:pt x="0" y="0"/>
                  </a:moveTo>
                  <a:lnTo>
                    <a:pt x="368852" y="0"/>
                  </a:lnTo>
                  <a:lnTo>
                    <a:pt x="368852" y="1282342"/>
                  </a:lnTo>
                  <a:lnTo>
                    <a:pt x="0" y="128234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301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35529" y="272795"/>
            <a:ext cx="7416941" cy="1685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sz="9999" b="1" spc="97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046603" y="-732703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4" y="0"/>
                </a:lnTo>
                <a:lnTo>
                  <a:pt x="10749464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294134" y="3170936"/>
            <a:ext cx="9372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94134" y="4314020"/>
            <a:ext cx="9372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94134" y="5488686"/>
            <a:ext cx="9372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94134" y="6599469"/>
            <a:ext cx="9372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69118" y="3267139"/>
            <a:ext cx="5790503" cy="54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 spc="313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69118" y="4438841"/>
            <a:ext cx="6076629" cy="54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 spc="313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TECHNOLOGIES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69118" y="5584889"/>
            <a:ext cx="4293191" cy="54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6"/>
              </a:lnSpc>
              <a:spcBef>
                <a:spcPct val="0"/>
              </a:spcBef>
            </a:pPr>
            <a:r>
              <a:rPr lang="en-US" sz="3200" spc="313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ARCHITECTURE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69118" y="6731465"/>
            <a:ext cx="6076629" cy="54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6"/>
              </a:lnSpc>
              <a:spcBef>
                <a:spcPct val="0"/>
              </a:spcBef>
            </a:pPr>
            <a:r>
              <a:rPr lang="en-US" sz="3200" spc="313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DEMO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05634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87140" y="460058"/>
            <a:ext cx="11462446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9"/>
              </a:lnSpc>
            </a:pPr>
            <a:r>
              <a:rPr lang="en-US" sz="4500" b="1" spc="23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4. FILE INTEGRITY MONITORING (FIM)</a:t>
            </a:r>
          </a:p>
        </p:txBody>
      </p:sp>
      <p:sp>
        <p:nvSpPr>
          <p:cNvPr id="7" name="Freeform 7"/>
          <p:cNvSpPr/>
          <p:nvPr/>
        </p:nvSpPr>
        <p:spPr>
          <a:xfrm>
            <a:off x="200908" y="4842193"/>
            <a:ext cx="8319679" cy="3849009"/>
          </a:xfrm>
          <a:custGeom>
            <a:avLst/>
            <a:gdLst/>
            <a:ahLst/>
            <a:cxnLst/>
            <a:rect l="l" t="t" r="r" b="b"/>
            <a:pathLst>
              <a:path w="8319679" h="3849009">
                <a:moveTo>
                  <a:pt x="0" y="0"/>
                </a:moveTo>
                <a:lnTo>
                  <a:pt x="8319678" y="0"/>
                </a:lnTo>
                <a:lnTo>
                  <a:pt x="8319678" y="3849008"/>
                </a:lnTo>
                <a:lnTo>
                  <a:pt x="0" y="38490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476480" y="4842193"/>
            <a:ext cx="8070397" cy="3875325"/>
          </a:xfrm>
          <a:custGeom>
            <a:avLst/>
            <a:gdLst/>
            <a:ahLst/>
            <a:cxnLst/>
            <a:rect l="l" t="t" r="r" b="b"/>
            <a:pathLst>
              <a:path w="8070397" h="3875325">
                <a:moveTo>
                  <a:pt x="0" y="0"/>
                </a:moveTo>
                <a:lnTo>
                  <a:pt x="8070397" y="0"/>
                </a:lnTo>
                <a:lnTo>
                  <a:pt x="8070397" y="3875325"/>
                </a:lnTo>
                <a:lnTo>
                  <a:pt x="0" y="38753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2427" y="1821129"/>
            <a:ext cx="8691573" cy="464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Track changes to files in the folder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2427" y="2892005"/>
            <a:ext cx="16136318" cy="89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For example, in the ATMNC folder, there is 1 StudentInfo file containing student information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76480" y="4114749"/>
            <a:ext cx="3453033" cy="464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Edit the file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05634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52427" y="2550141"/>
            <a:ext cx="17163609" cy="2147652"/>
          </a:xfrm>
          <a:custGeom>
            <a:avLst/>
            <a:gdLst/>
            <a:ahLst/>
            <a:cxnLst/>
            <a:rect l="l" t="t" r="r" b="b"/>
            <a:pathLst>
              <a:path w="17163609" h="2147652">
                <a:moveTo>
                  <a:pt x="0" y="0"/>
                </a:moveTo>
                <a:lnTo>
                  <a:pt x="17163609" y="0"/>
                </a:lnTo>
                <a:lnTo>
                  <a:pt x="17163609" y="2147652"/>
                </a:lnTo>
                <a:lnTo>
                  <a:pt x="0" y="21476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52427" y="5143500"/>
            <a:ext cx="12427378" cy="4756157"/>
          </a:xfrm>
          <a:custGeom>
            <a:avLst/>
            <a:gdLst/>
            <a:ahLst/>
            <a:cxnLst/>
            <a:rect l="l" t="t" r="r" b="b"/>
            <a:pathLst>
              <a:path w="12427378" h="4756157">
                <a:moveTo>
                  <a:pt x="0" y="0"/>
                </a:moveTo>
                <a:lnTo>
                  <a:pt x="12427378" y="0"/>
                </a:lnTo>
                <a:lnTo>
                  <a:pt x="12427378" y="4756157"/>
                </a:lnTo>
                <a:lnTo>
                  <a:pt x="0" y="47561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52427" y="1735754"/>
            <a:ext cx="9171914" cy="464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Check alert from Wazuh dashboard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38426" y="7108511"/>
            <a:ext cx="4471706" cy="89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Edits in the file have been logged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7140" y="460058"/>
            <a:ext cx="11462446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9"/>
              </a:lnSpc>
            </a:pPr>
            <a:r>
              <a:rPr lang="en-US" sz="4500" b="1" spc="23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4. FILE INTEGRITY MONITORING (FIM)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05634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78795" y="2537205"/>
            <a:ext cx="4695461" cy="3453873"/>
          </a:xfrm>
          <a:custGeom>
            <a:avLst/>
            <a:gdLst/>
            <a:ahLst/>
            <a:cxnLst/>
            <a:rect l="l" t="t" r="r" b="b"/>
            <a:pathLst>
              <a:path w="4695461" h="3453873">
                <a:moveTo>
                  <a:pt x="0" y="0"/>
                </a:moveTo>
                <a:lnTo>
                  <a:pt x="4695462" y="0"/>
                </a:lnTo>
                <a:lnTo>
                  <a:pt x="4695462" y="3453873"/>
                </a:lnTo>
                <a:lnTo>
                  <a:pt x="0" y="34538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78795" y="6444152"/>
            <a:ext cx="15502195" cy="3132238"/>
          </a:xfrm>
          <a:custGeom>
            <a:avLst/>
            <a:gdLst/>
            <a:ahLst/>
            <a:cxnLst/>
            <a:rect l="l" t="t" r="r" b="b"/>
            <a:pathLst>
              <a:path w="15502195" h="3132238">
                <a:moveTo>
                  <a:pt x="0" y="0"/>
                </a:moveTo>
                <a:lnTo>
                  <a:pt x="15502195" y="0"/>
                </a:lnTo>
                <a:lnTo>
                  <a:pt x="15502195" y="3132239"/>
                </a:lnTo>
                <a:lnTo>
                  <a:pt x="0" y="31322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78795" y="1787937"/>
            <a:ext cx="4195034" cy="464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Delete file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02295" y="5233606"/>
            <a:ext cx="11958873" cy="464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File deletion is logged and sent to Wazuh's dashboard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7140" y="460058"/>
            <a:ext cx="11462446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9"/>
              </a:lnSpc>
            </a:pPr>
            <a:r>
              <a:rPr lang="en-US" sz="4500" b="1" spc="23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4. FILE INTEGRITY MONITORING (FIM)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05634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87140" y="460058"/>
            <a:ext cx="14956173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9"/>
              </a:lnSpc>
            </a:pPr>
            <a:r>
              <a:rPr lang="en-US" sz="4500" b="1" spc="23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5. MONITOR CMD COMMAND ON WINDOWS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4749" y="1686295"/>
            <a:ext cx="17319848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Visit Local Group Policy Editor -&gt; Computer Configuration -&gt; administrative Templates</a:t>
            </a:r>
          </a:p>
        </p:txBody>
      </p:sp>
      <p:sp>
        <p:nvSpPr>
          <p:cNvPr id="8" name="Freeform 8"/>
          <p:cNvSpPr/>
          <p:nvPr/>
        </p:nvSpPr>
        <p:spPr>
          <a:xfrm>
            <a:off x="374749" y="2686268"/>
            <a:ext cx="15382107" cy="6337271"/>
          </a:xfrm>
          <a:custGeom>
            <a:avLst/>
            <a:gdLst/>
            <a:ahLst/>
            <a:cxnLst/>
            <a:rect l="l" t="t" r="r" b="b"/>
            <a:pathLst>
              <a:path w="15382107" h="6337271">
                <a:moveTo>
                  <a:pt x="0" y="0"/>
                </a:moveTo>
                <a:lnTo>
                  <a:pt x="15382106" y="0"/>
                </a:lnTo>
                <a:lnTo>
                  <a:pt x="15382106" y="6337271"/>
                </a:lnTo>
                <a:lnTo>
                  <a:pt x="0" y="63372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05634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74749" y="1478079"/>
            <a:ext cx="1433889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Continue to access Windows Components -&gt; Windows PowerShell</a:t>
            </a:r>
          </a:p>
        </p:txBody>
      </p:sp>
      <p:sp>
        <p:nvSpPr>
          <p:cNvPr id="7" name="Freeform 7"/>
          <p:cNvSpPr/>
          <p:nvPr/>
        </p:nvSpPr>
        <p:spPr>
          <a:xfrm>
            <a:off x="374749" y="2365809"/>
            <a:ext cx="8957343" cy="4953107"/>
          </a:xfrm>
          <a:custGeom>
            <a:avLst/>
            <a:gdLst/>
            <a:ahLst/>
            <a:cxnLst/>
            <a:rect l="l" t="t" r="r" b="b"/>
            <a:pathLst>
              <a:path w="8957343" h="4953107">
                <a:moveTo>
                  <a:pt x="0" y="0"/>
                </a:moveTo>
                <a:lnTo>
                  <a:pt x="8957343" y="0"/>
                </a:lnTo>
                <a:lnTo>
                  <a:pt x="8957343" y="4953107"/>
                </a:lnTo>
                <a:lnTo>
                  <a:pt x="0" y="49531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544195" y="7914784"/>
            <a:ext cx="10494155" cy="1749026"/>
          </a:xfrm>
          <a:custGeom>
            <a:avLst/>
            <a:gdLst/>
            <a:ahLst/>
            <a:cxnLst/>
            <a:rect l="l" t="t" r="r" b="b"/>
            <a:pathLst>
              <a:path w="10494155" h="1749026">
                <a:moveTo>
                  <a:pt x="0" y="0"/>
                </a:moveTo>
                <a:lnTo>
                  <a:pt x="10494155" y="0"/>
                </a:lnTo>
                <a:lnTo>
                  <a:pt x="10494155" y="1749026"/>
                </a:lnTo>
                <a:lnTo>
                  <a:pt x="0" y="17490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87140" y="460058"/>
            <a:ext cx="14956173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9"/>
              </a:lnSpc>
            </a:pPr>
            <a:r>
              <a:rPr lang="en-US" sz="4500" b="1" spc="23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5. MONITOR CMD COMMAND ON WINDOWS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05634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74749" y="1797808"/>
            <a:ext cx="1428390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Turn on Mondule Logging and Turn on PowerShell Transcription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374749" y="3009828"/>
            <a:ext cx="12517748" cy="2300081"/>
          </a:xfrm>
          <a:custGeom>
            <a:avLst/>
            <a:gdLst/>
            <a:ahLst/>
            <a:cxnLst/>
            <a:rect l="l" t="t" r="r" b="b"/>
            <a:pathLst>
              <a:path w="12517748" h="2300081">
                <a:moveTo>
                  <a:pt x="0" y="0"/>
                </a:moveTo>
                <a:lnTo>
                  <a:pt x="12517748" y="0"/>
                </a:lnTo>
                <a:lnTo>
                  <a:pt x="12517748" y="2300081"/>
                </a:lnTo>
                <a:lnTo>
                  <a:pt x="0" y="2300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74749" y="5981273"/>
            <a:ext cx="1218068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Configuring the ossec.conf file on the Windows client</a:t>
            </a:r>
          </a:p>
        </p:txBody>
      </p:sp>
      <p:sp>
        <p:nvSpPr>
          <p:cNvPr id="9" name="Freeform 9"/>
          <p:cNvSpPr/>
          <p:nvPr/>
        </p:nvSpPr>
        <p:spPr>
          <a:xfrm>
            <a:off x="374749" y="7016789"/>
            <a:ext cx="13763647" cy="2167709"/>
          </a:xfrm>
          <a:custGeom>
            <a:avLst/>
            <a:gdLst/>
            <a:ahLst/>
            <a:cxnLst/>
            <a:rect l="l" t="t" r="r" b="b"/>
            <a:pathLst>
              <a:path w="13763647" h="2167709">
                <a:moveTo>
                  <a:pt x="0" y="0"/>
                </a:moveTo>
                <a:lnTo>
                  <a:pt x="13763647" y="0"/>
                </a:lnTo>
                <a:lnTo>
                  <a:pt x="13763647" y="2167709"/>
                </a:lnTo>
                <a:lnTo>
                  <a:pt x="0" y="21677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87140" y="460058"/>
            <a:ext cx="14956173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9"/>
              </a:lnSpc>
            </a:pPr>
            <a:r>
              <a:rPr lang="en-US" sz="4500" b="1" spc="23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5. MONITOR CMD COMMAND ON WINDOWS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05634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74749" y="1470832"/>
            <a:ext cx="16096125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PowerShell commands on Windows client machines have been logged (including commands executed by the system in the background)</a:t>
            </a:r>
          </a:p>
        </p:txBody>
      </p:sp>
      <p:sp>
        <p:nvSpPr>
          <p:cNvPr id="7" name="Freeform 7"/>
          <p:cNvSpPr/>
          <p:nvPr/>
        </p:nvSpPr>
        <p:spPr>
          <a:xfrm>
            <a:off x="374749" y="2968162"/>
            <a:ext cx="13533086" cy="6852437"/>
          </a:xfrm>
          <a:custGeom>
            <a:avLst/>
            <a:gdLst/>
            <a:ahLst/>
            <a:cxnLst/>
            <a:rect l="l" t="t" r="r" b="b"/>
            <a:pathLst>
              <a:path w="13533086" h="6852437">
                <a:moveTo>
                  <a:pt x="0" y="0"/>
                </a:moveTo>
                <a:lnTo>
                  <a:pt x="13533086" y="0"/>
                </a:lnTo>
                <a:lnTo>
                  <a:pt x="13533086" y="6852437"/>
                </a:lnTo>
                <a:lnTo>
                  <a:pt x="0" y="68524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87140" y="460058"/>
            <a:ext cx="14956173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9"/>
              </a:lnSpc>
            </a:pPr>
            <a:r>
              <a:rPr lang="en-US" sz="4500" b="1" spc="23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5. MONITOR CMD COMMAND ON WINDOWS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05634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87140" y="460058"/>
            <a:ext cx="14956173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9"/>
              </a:lnSpc>
            </a:pPr>
            <a:r>
              <a:rPr lang="en-US" sz="4500" b="1" spc="23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6. VIRUSTOTAL INTEGRATION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2427" y="1675036"/>
            <a:ext cx="16806873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8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Built-in VirusTotal to detect malicious files and combined with Wazuh's active-response feature to remove malicious files</a:t>
            </a:r>
          </a:p>
        </p:txBody>
      </p:sp>
      <p:sp>
        <p:nvSpPr>
          <p:cNvPr id="7" name="Freeform 7"/>
          <p:cNvSpPr/>
          <p:nvPr/>
        </p:nvSpPr>
        <p:spPr>
          <a:xfrm>
            <a:off x="452427" y="3222259"/>
            <a:ext cx="11811676" cy="2762115"/>
          </a:xfrm>
          <a:custGeom>
            <a:avLst/>
            <a:gdLst/>
            <a:ahLst/>
            <a:cxnLst/>
            <a:rect l="l" t="t" r="r" b="b"/>
            <a:pathLst>
              <a:path w="11811676" h="2762115">
                <a:moveTo>
                  <a:pt x="0" y="0"/>
                </a:moveTo>
                <a:lnTo>
                  <a:pt x="11811676" y="0"/>
                </a:lnTo>
                <a:lnTo>
                  <a:pt x="11811676" y="2762115"/>
                </a:lnTo>
                <a:lnTo>
                  <a:pt x="0" y="27621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615277" y="3641721"/>
            <a:ext cx="5173654" cy="132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339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The tracking object is the /root directory on the Linux client machine.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2427" y="6312535"/>
            <a:ext cx="5905838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8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Installing malicious files</a:t>
            </a:r>
          </a:p>
        </p:txBody>
      </p:sp>
      <p:sp>
        <p:nvSpPr>
          <p:cNvPr id="10" name="Freeform 10"/>
          <p:cNvSpPr/>
          <p:nvPr/>
        </p:nvSpPr>
        <p:spPr>
          <a:xfrm>
            <a:off x="452427" y="7071861"/>
            <a:ext cx="11106545" cy="2620006"/>
          </a:xfrm>
          <a:custGeom>
            <a:avLst/>
            <a:gdLst/>
            <a:ahLst/>
            <a:cxnLst/>
            <a:rect l="l" t="t" r="r" b="b"/>
            <a:pathLst>
              <a:path w="11106545" h="2620006">
                <a:moveTo>
                  <a:pt x="0" y="0"/>
                </a:moveTo>
                <a:lnTo>
                  <a:pt x="11106546" y="0"/>
                </a:lnTo>
                <a:lnTo>
                  <a:pt x="11106546" y="2620006"/>
                </a:lnTo>
                <a:lnTo>
                  <a:pt x="0" y="2620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05634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87140" y="2083368"/>
            <a:ext cx="15563495" cy="464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339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VirusTotal detected the malicious file and sent a warning to the Wazuh server</a:t>
            </a:r>
          </a:p>
        </p:txBody>
      </p:sp>
      <p:sp>
        <p:nvSpPr>
          <p:cNvPr id="6" name="Freeform 6"/>
          <p:cNvSpPr/>
          <p:nvPr/>
        </p:nvSpPr>
        <p:spPr>
          <a:xfrm>
            <a:off x="452427" y="3265989"/>
            <a:ext cx="16568688" cy="5286776"/>
          </a:xfrm>
          <a:custGeom>
            <a:avLst/>
            <a:gdLst/>
            <a:ahLst/>
            <a:cxnLst/>
            <a:rect l="l" t="t" r="r" b="b"/>
            <a:pathLst>
              <a:path w="16568688" h="5286776">
                <a:moveTo>
                  <a:pt x="0" y="0"/>
                </a:moveTo>
                <a:lnTo>
                  <a:pt x="16568688" y="0"/>
                </a:lnTo>
                <a:lnTo>
                  <a:pt x="16568688" y="5286776"/>
                </a:lnTo>
                <a:lnTo>
                  <a:pt x="0" y="5286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87140" y="460058"/>
            <a:ext cx="14956173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9"/>
              </a:lnSpc>
            </a:pPr>
            <a:r>
              <a:rPr lang="en-US" sz="4500" b="1" spc="23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6. VIRUSTOTAL INTEGRATION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05634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87140" y="2981747"/>
            <a:ext cx="13157285" cy="7155373"/>
          </a:xfrm>
          <a:custGeom>
            <a:avLst/>
            <a:gdLst/>
            <a:ahLst/>
            <a:cxnLst/>
            <a:rect l="l" t="t" r="r" b="b"/>
            <a:pathLst>
              <a:path w="13157285" h="7155373">
                <a:moveTo>
                  <a:pt x="0" y="0"/>
                </a:moveTo>
                <a:lnTo>
                  <a:pt x="13157285" y="0"/>
                </a:lnTo>
                <a:lnTo>
                  <a:pt x="13157285" y="7155373"/>
                </a:lnTo>
                <a:lnTo>
                  <a:pt x="0" y="71553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87140" y="1383717"/>
            <a:ext cx="17192807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After detection, the Linux client automatically deleted the malicious file and sent alerts to the Wazuh dashboard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7140" y="460058"/>
            <a:ext cx="14956173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9"/>
              </a:lnSpc>
            </a:pPr>
            <a:r>
              <a:rPr lang="en-US" sz="4500" b="1" spc="23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6. VIRUSTOTAL INTEGRATION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4176364">
            <a:off x="-3321138" y="791178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743752" y="2723654"/>
            <a:ext cx="4935819" cy="4604587"/>
          </a:xfrm>
          <a:custGeom>
            <a:avLst/>
            <a:gdLst/>
            <a:ahLst/>
            <a:cxnLst/>
            <a:rect l="l" t="t" r="r" b="b"/>
            <a:pathLst>
              <a:path w="4935819" h="4604587">
                <a:moveTo>
                  <a:pt x="0" y="0"/>
                </a:moveTo>
                <a:lnTo>
                  <a:pt x="4935820" y="0"/>
                </a:lnTo>
                <a:lnTo>
                  <a:pt x="4935820" y="4604587"/>
                </a:lnTo>
                <a:lnTo>
                  <a:pt x="0" y="46045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83" r="-13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87140" y="421958"/>
            <a:ext cx="7246072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70"/>
              </a:lnSpc>
            </a:pPr>
            <a:r>
              <a:rPr lang="en-US" sz="6500" b="1" spc="34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01. 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0092" y="5692396"/>
            <a:ext cx="11601220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25"/>
              </a:lnSpc>
              <a:spcBef>
                <a:spcPct val="0"/>
              </a:spcBef>
            </a:pPr>
            <a:r>
              <a:rPr lang="en-US" sz="3500" spc="21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Wazuh can be deployed on different operating systems such as Windows, Linux, macOS, and many virtualization platforms.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0092" y="2817495"/>
            <a:ext cx="11601220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25"/>
              </a:lnSpc>
              <a:spcBef>
                <a:spcPct val="0"/>
              </a:spcBef>
            </a:pPr>
            <a:r>
              <a:rPr lang="en-US" sz="3500" spc="21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Wazuh is a free, open-source security platform that unifies the features of XDR and SIEM. It protects workloads across on-premise, virtualization, container, and cloud environments.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61733" y="2105045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THANKS FOR WATCHING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258228" y="-426771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4176364">
            <a:off x="-2534537" y="709552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581198" y="7595877"/>
            <a:ext cx="2116152" cy="2116152"/>
          </a:xfrm>
          <a:custGeom>
            <a:avLst/>
            <a:gdLst/>
            <a:ahLst/>
            <a:cxnLst/>
            <a:rect l="l" t="t" r="r" b="b"/>
            <a:pathLst>
              <a:path w="2116152" h="2116152">
                <a:moveTo>
                  <a:pt x="0" y="0"/>
                </a:moveTo>
                <a:lnTo>
                  <a:pt x="2116152" y="0"/>
                </a:lnTo>
                <a:lnTo>
                  <a:pt x="2116152" y="2116152"/>
                </a:lnTo>
                <a:lnTo>
                  <a:pt x="0" y="21161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73742" y="3398520"/>
            <a:ext cx="15153337" cy="182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860"/>
              </a:lnSpc>
              <a:spcBef>
                <a:spcPct val="0"/>
              </a:spcBef>
            </a:pPr>
            <a:r>
              <a:rPr lang="en-US" sz="3600" b="1" spc="21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Objective: </a:t>
            </a:r>
            <a:r>
              <a:rPr lang="en-US" sz="3600" spc="21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Deploy Wazuh-XDR along with tools such as Snort, Mod Security, Suricata, and ELK stack to monitor, detect, and respond to incidents on the network model being protected.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7140" y="421958"/>
            <a:ext cx="7246072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70"/>
              </a:lnSpc>
            </a:pPr>
            <a:r>
              <a:rPr lang="en-US" sz="6500" b="1" spc="34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01. 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47320" y="-461225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46281" y="5729019"/>
            <a:ext cx="11034696" cy="243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860"/>
              </a:lnSpc>
              <a:spcBef>
                <a:spcPct val="0"/>
              </a:spcBef>
            </a:pPr>
            <a:r>
              <a:rPr lang="en-US" sz="3600" b="1" spc="21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Mod Security:</a:t>
            </a:r>
            <a:r>
              <a:rPr lang="en-US" sz="3600" spc="21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The powerful WAF tool, which helps protect web applications from attacks and security threats, and provides monitoring and activity logging.</a:t>
            </a:r>
          </a:p>
        </p:txBody>
      </p:sp>
      <p:sp>
        <p:nvSpPr>
          <p:cNvPr id="7" name="Freeform 7"/>
          <p:cNvSpPr/>
          <p:nvPr/>
        </p:nvSpPr>
        <p:spPr>
          <a:xfrm rot="-4176364">
            <a:off x="-4429539" y="762179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980564" y="5795694"/>
            <a:ext cx="3126190" cy="3156249"/>
          </a:xfrm>
          <a:custGeom>
            <a:avLst/>
            <a:gdLst/>
            <a:ahLst/>
            <a:cxnLst/>
            <a:rect l="l" t="t" r="r" b="b"/>
            <a:pathLst>
              <a:path w="3126190" h="3156249">
                <a:moveTo>
                  <a:pt x="0" y="0"/>
                </a:moveTo>
                <a:lnTo>
                  <a:pt x="3126189" y="0"/>
                </a:lnTo>
                <a:lnTo>
                  <a:pt x="3126189" y="3156249"/>
                </a:lnTo>
                <a:lnTo>
                  <a:pt x="0" y="31562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636397" y="2158131"/>
            <a:ext cx="3814522" cy="2408124"/>
          </a:xfrm>
          <a:custGeom>
            <a:avLst/>
            <a:gdLst/>
            <a:ahLst/>
            <a:cxnLst/>
            <a:rect l="l" t="t" r="r" b="b"/>
            <a:pathLst>
              <a:path w="3814522" h="2408124">
                <a:moveTo>
                  <a:pt x="0" y="0"/>
                </a:moveTo>
                <a:lnTo>
                  <a:pt x="3814522" y="0"/>
                </a:lnTo>
                <a:lnTo>
                  <a:pt x="3814522" y="2408125"/>
                </a:lnTo>
                <a:lnTo>
                  <a:pt x="0" y="24081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87140" y="421958"/>
            <a:ext cx="8176518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70"/>
              </a:lnSpc>
            </a:pPr>
            <a:r>
              <a:rPr lang="en-US" sz="6500" b="1" spc="34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02. TECHNOLOGIES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6281" y="2423844"/>
            <a:ext cx="11034696" cy="243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860"/>
              </a:lnSpc>
              <a:spcBef>
                <a:spcPct val="0"/>
              </a:spcBef>
            </a:pPr>
            <a:r>
              <a:rPr lang="en-US" sz="3600" b="1" spc="21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DVWA:</a:t>
            </a:r>
            <a:r>
              <a:rPr lang="en-US" sz="3600" spc="21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Damn Vulnerable Web Application is a web application that contains a security vulnerability, which is used to practice web application security skills.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05634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490349" y="5698411"/>
            <a:ext cx="3030571" cy="3559889"/>
          </a:xfrm>
          <a:custGeom>
            <a:avLst/>
            <a:gdLst/>
            <a:ahLst/>
            <a:cxnLst/>
            <a:rect l="l" t="t" r="r" b="b"/>
            <a:pathLst>
              <a:path w="3030571" h="3559889">
                <a:moveTo>
                  <a:pt x="0" y="0"/>
                </a:moveTo>
                <a:lnTo>
                  <a:pt x="3030571" y="0"/>
                </a:lnTo>
                <a:lnTo>
                  <a:pt x="3030571" y="3559889"/>
                </a:lnTo>
                <a:lnTo>
                  <a:pt x="0" y="35598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100807" y="1620475"/>
            <a:ext cx="3809654" cy="3227750"/>
          </a:xfrm>
          <a:custGeom>
            <a:avLst/>
            <a:gdLst/>
            <a:ahLst/>
            <a:cxnLst/>
            <a:rect l="l" t="t" r="r" b="b"/>
            <a:pathLst>
              <a:path w="3809654" h="3227750">
                <a:moveTo>
                  <a:pt x="0" y="0"/>
                </a:moveTo>
                <a:lnTo>
                  <a:pt x="3809655" y="0"/>
                </a:lnTo>
                <a:lnTo>
                  <a:pt x="3809655" y="3227750"/>
                </a:lnTo>
                <a:lnTo>
                  <a:pt x="0" y="32277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71984" y="2447925"/>
            <a:ext cx="10370215" cy="243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860"/>
              </a:lnSpc>
              <a:spcBef>
                <a:spcPct val="0"/>
              </a:spcBef>
            </a:pPr>
            <a:r>
              <a:rPr lang="en-US" sz="3600" b="1" spc="21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Suricata and Snort:</a:t>
            </a:r>
            <a:r>
              <a:rPr lang="en-US" sz="3600" spc="21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The powerful and flexible IDPS tools widely used to monitor, detect, and prevent abnormal or offensive network activities.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1984" y="5891006"/>
            <a:ext cx="10370215" cy="243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860"/>
              </a:lnSpc>
              <a:spcBef>
                <a:spcPct val="0"/>
              </a:spcBef>
            </a:pPr>
            <a:r>
              <a:rPr lang="en-US" sz="3600" b="1" spc="215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ELK stack:</a:t>
            </a:r>
            <a:r>
              <a:rPr lang="en-US" sz="3600" spc="21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The toolkit includes Elasticsearch, Logstash, and Kibana, which are capable of collecting, transforming, storing, searching, and analyzing log data.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7140" y="421958"/>
            <a:ext cx="8176518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70"/>
              </a:lnSpc>
            </a:pPr>
            <a:r>
              <a:rPr lang="en-US" sz="6500" b="1" spc="34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02. TECHNOLOGIES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05634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681064" y="1200664"/>
            <a:ext cx="14302149" cy="8885210"/>
          </a:xfrm>
          <a:custGeom>
            <a:avLst/>
            <a:gdLst/>
            <a:ahLst/>
            <a:cxnLst/>
            <a:rect l="l" t="t" r="r" b="b"/>
            <a:pathLst>
              <a:path w="14302149" h="8885210">
                <a:moveTo>
                  <a:pt x="0" y="0"/>
                </a:moveTo>
                <a:lnTo>
                  <a:pt x="14302150" y="0"/>
                </a:lnTo>
                <a:lnTo>
                  <a:pt x="14302150" y="8885210"/>
                </a:lnTo>
                <a:lnTo>
                  <a:pt x="0" y="88852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88699" y="22860"/>
            <a:ext cx="9443440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000" b="1" spc="31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03. ARCHITECTURE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787377" y="3340371"/>
            <a:ext cx="7332153" cy="202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60"/>
              </a:lnSpc>
            </a:pPr>
            <a:r>
              <a:rPr lang="en-US" sz="12000" b="1" spc="117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04. DEMO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05634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176364">
            <a:off x="-4503370" y="737568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87140" y="274320"/>
            <a:ext cx="15281417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0"/>
              </a:lnSpc>
            </a:pPr>
            <a:r>
              <a:rPr lang="en-US" sz="4500" b="1" spc="23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1.CHECK THE PUSH LOG ACTIVITY TO THE WAZUH SERVER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2457" y="1422972"/>
            <a:ext cx="1739259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25"/>
              </a:lnSpc>
              <a:spcBef>
                <a:spcPct val="0"/>
              </a:spcBef>
            </a:pPr>
            <a:r>
              <a:rPr lang="en-US" sz="3500" spc="21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Perform a SYN flood attack on a metasploitable machine supervised by Snort.</a:t>
            </a:r>
          </a:p>
        </p:txBody>
      </p:sp>
      <p:sp>
        <p:nvSpPr>
          <p:cNvPr id="8" name="Freeform 8"/>
          <p:cNvSpPr/>
          <p:nvPr/>
        </p:nvSpPr>
        <p:spPr>
          <a:xfrm>
            <a:off x="487140" y="2483995"/>
            <a:ext cx="11062167" cy="7577689"/>
          </a:xfrm>
          <a:custGeom>
            <a:avLst/>
            <a:gdLst/>
            <a:ahLst/>
            <a:cxnLst/>
            <a:rect l="l" t="t" r="r" b="b"/>
            <a:pathLst>
              <a:path w="11062167" h="7577689">
                <a:moveTo>
                  <a:pt x="0" y="0"/>
                </a:moveTo>
                <a:lnTo>
                  <a:pt x="11062167" y="0"/>
                </a:lnTo>
                <a:lnTo>
                  <a:pt x="11062167" y="7577689"/>
                </a:lnTo>
                <a:lnTo>
                  <a:pt x="0" y="75776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772</Words>
  <Application>Microsoft Office PowerPoint</Application>
  <PresentationFormat>Custom</PresentationFormat>
  <Paragraphs>77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Asap Bold</vt:lpstr>
      <vt:lpstr>Calibri</vt:lpstr>
      <vt:lpstr>Arial</vt:lpstr>
      <vt:lpstr>Oswald Bold</vt:lpstr>
      <vt:lpstr>DM Sans</vt:lpstr>
      <vt:lpstr>Asap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chuyên nghành</dc:title>
  <cp:lastModifiedBy>Hà Xuân Hà</cp:lastModifiedBy>
  <cp:revision>2</cp:revision>
  <dcterms:created xsi:type="dcterms:W3CDTF">2006-08-16T00:00:00Z</dcterms:created>
  <dcterms:modified xsi:type="dcterms:W3CDTF">2024-12-17T15:55:25Z</dcterms:modified>
  <dc:identifier>DAGXroUDAoc</dc:identifier>
</cp:coreProperties>
</file>